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7" r:id="rId3"/>
    <p:sldId id="277" r:id="rId4"/>
    <p:sldId id="314" r:id="rId5"/>
    <p:sldId id="302" r:id="rId6"/>
    <p:sldId id="323" r:id="rId7"/>
    <p:sldId id="325" r:id="rId8"/>
    <p:sldId id="320" r:id="rId9"/>
    <p:sldId id="326" r:id="rId10"/>
    <p:sldId id="321" r:id="rId11"/>
    <p:sldId id="312" r:id="rId12"/>
    <p:sldId id="311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7640D4DE-52EF-404A-AAED-718EAEE99E5F}">
          <p14:sldIdLst>
            <p14:sldId id="257"/>
            <p14:sldId id="277"/>
            <p14:sldId id="314"/>
            <p14:sldId id="302"/>
            <p14:sldId id="323"/>
            <p14:sldId id="325"/>
            <p14:sldId id="320"/>
            <p14:sldId id="326"/>
            <p14:sldId id="321"/>
            <p14:sldId id="312"/>
            <p14:sldId id="311"/>
          </p14:sldIdLst>
        </p14:section>
        <p14:section name="Naamloze sectie" id="{3F005D22-A705-42F8-8623-110FC3F4E523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9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nl-NL" smtClean="0"/>
              <a:t>24-05-18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nl-NL" smtClean="0"/>
              <a:t>24-05-18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nl-NL" sz="1800" dirty="0"/>
          </a:p>
        </p:txBody>
      </p:sp>
      <p:sp>
        <p:nvSpPr>
          <p:cNvPr id="7" name="Vrije v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sz="1800" dirty="0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nl-NL" smtClean="0"/>
              <a:t>24-05-18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ee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nl-NL" smtClean="0"/>
              <a:t>24-05-18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12" name="Rechthoek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nl-NL" smtClean="0"/>
              <a:t>24-05-18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nl-NL" smtClean="0"/>
              <a:t>24-05-18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nl-NL" smtClean="0"/>
              <a:t>24-05-18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 dirty="0"/>
          </a:p>
        </p:txBody>
      </p:sp>
      <p:sp>
        <p:nvSpPr>
          <p:cNvPr id="11" name="Vrije v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sz="1800" dirty="0"/>
          </a:p>
        </p:txBody>
      </p:sp>
      <p:sp>
        <p:nvSpPr>
          <p:cNvPr id="12" name="Vrije v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5" name="Tijdelijke aanduiding voor afbeelding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Instructies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nl-NL" sz="1200" b="1" i="1" dirty="0">
                <a:latin typeface="Arial"/>
                <a:ea typeface="+mn-ea"/>
                <a:cs typeface="Arial"/>
              </a:rPr>
              <a:t>OPMERKING:</a:t>
            </a:r>
          </a:p>
          <a:p>
            <a:pPr algn="l" defTabSz="914400">
              <a:buNone/>
            </a:pPr>
            <a:r>
              <a:rPr lang="nl-NL" sz="1200" b="0" i="1" dirty="0">
                <a:latin typeface="Arial"/>
                <a:ea typeface="+mn-ea"/>
                <a:cs typeface="Arial"/>
              </a:rPr>
              <a:t>To change the  image on </a:t>
            </a:r>
            <a:r>
              <a:rPr lang="nl-NL" sz="1200" b="0" i="1" dirty="0" err="1">
                <a:latin typeface="Arial"/>
                <a:ea typeface="+mn-ea"/>
                <a:cs typeface="Arial"/>
              </a:rPr>
              <a:t>this</a:t>
            </a:r>
            <a:r>
              <a:rPr lang="nl-NL" sz="1200" b="0" i="1" dirty="0">
                <a:latin typeface="Arial"/>
                <a:ea typeface="+mn-ea"/>
                <a:cs typeface="Arial"/>
              </a:rPr>
              <a:t> slide, select the picture </a:t>
            </a:r>
            <a:r>
              <a:rPr lang="nl-NL" sz="1200" b="0" i="1" dirty="0" err="1">
                <a:latin typeface="Arial"/>
                <a:ea typeface="+mn-ea"/>
                <a:cs typeface="Arial"/>
              </a:rPr>
              <a:t>and</a:t>
            </a:r>
            <a:r>
              <a:rPr lang="nl-NL" sz="1200" b="0" i="1" dirty="0">
                <a:latin typeface="Arial"/>
                <a:ea typeface="+mn-ea"/>
                <a:cs typeface="Arial"/>
              </a:rPr>
              <a:t> delete it. Klik vervolgens in de tijdelijke aanduiding op het pictogram Afbeeldingen om uw eigen afbeelding in te voegen.</a:t>
            </a: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 dirty="0"/>
          </a:p>
        </p:txBody>
      </p:sp>
      <p:sp>
        <p:nvSpPr>
          <p:cNvPr id="8" name="Vrije v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sz="1800" dirty="0"/>
          </a:p>
        </p:txBody>
      </p:sp>
      <p:sp>
        <p:nvSpPr>
          <p:cNvPr id="9" name="Vrije v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sz="1800" dirty="0"/>
          </a:p>
        </p:txBody>
      </p:sp>
      <p:sp>
        <p:nvSpPr>
          <p:cNvPr id="10" name="Vrije v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nl-NL" smtClean="0"/>
              <a:t>24-05-18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76300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nl-NL" smtClean="0"/>
              <a:t>24-05-18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nl-NL" smtClean="0"/>
              <a:t>24-05-18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nl-NL" smtClean="0"/>
              <a:t>24-05-18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nl-NL" smtClean="0"/>
              <a:t>24-05-18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nl-NL" smtClean="0"/>
              <a:pPr/>
              <a:t>24-05-18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0.emf"/><Relationship Id="rId5" Type="http://schemas.openxmlformats.org/officeDocument/2006/relationships/image" Target="../media/image11.jpg"/><Relationship Id="rId6" Type="http://schemas.openxmlformats.org/officeDocument/2006/relationships/image" Target="../media/image12.png"/><Relationship Id="rId7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g"/><Relationship Id="rId7" Type="http://schemas.openxmlformats.org/officeDocument/2006/relationships/image" Target="../media/image19.jp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550" y="661274"/>
            <a:ext cx="6069899" cy="2560320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200" b="0" i="0" dirty="0">
                <a:solidFill>
                  <a:schemeClr val="tx2"/>
                </a:solidFill>
                <a:latin typeface="Book Antiqua" panose="02040602050305030304" pitchFamily="18" charset="0"/>
                <a:cs typeface="Estrangelo Edessa" panose="03080600000000000000" pitchFamily="66" charset="0"/>
              </a:rPr>
              <a:t>ООО ИВС-ГРУПП</a:t>
            </a:r>
            <a:endParaRPr lang="nl-NL" sz="4200" b="0" i="0" dirty="0">
              <a:solidFill>
                <a:schemeClr val="tx2"/>
              </a:solidFill>
              <a:latin typeface="Book Antiqua" panose="02040602050305030304" pitchFamily="18" charset="0"/>
              <a:cs typeface="Estrangelo Edessa" panose="03080600000000000000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Производство и реализация нефтегазового оборудования класса А (метал по металлу) </a:t>
            </a:r>
            <a:endParaRPr lang="nl-NL" b="1" i="0" dirty="0"/>
          </a:p>
        </p:txBody>
      </p:sp>
      <p:pic>
        <p:nvPicPr>
          <p:cNvPr id="10" name="Tijdelijke aanduiding voor afbeelding 9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2" r="26112"/>
          <a:stretch>
            <a:fillRect/>
          </a:stretch>
        </p:blipFill>
        <p:spPr/>
      </p:pic>
      <p:pic>
        <p:nvPicPr>
          <p:cNvPr id="5" name="Picture 2" descr="IVS001_Logo_Mailverwendung (002)">
            <a:extLst>
              <a:ext uri="{FF2B5EF4-FFF2-40B4-BE49-F238E27FC236}">
                <a16:creationId xmlns:a16="http://schemas.microsoft.com/office/drawing/2014/main" xmlns="" id="{AD02152C-9CC5-4F6D-BC57-6D1BADB3B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1" y="347667"/>
            <a:ext cx="13620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D74149-99A4-4415-A726-E8F332F1C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B4F088-D9ED-4FC5-B9BF-6D1944408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65" y="1828800"/>
            <a:ext cx="10152324" cy="43434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Вся арматура  испытывается на прочность плотность и герметичность с последующим оформлением протокола испытаний.</a:t>
            </a:r>
          </a:p>
          <a:p>
            <a:r>
              <a:rPr lang="ru-RU" dirty="0"/>
              <a:t>Все поставленное оборудование соответствует требованиям Технических регламентов Таможенного союза  </a:t>
            </a:r>
            <a:r>
              <a:rPr lang="en-US" dirty="0"/>
              <a:t>TP TC</a:t>
            </a:r>
            <a:r>
              <a:rPr lang="ru-RU" dirty="0"/>
              <a:t> 010/2011,  </a:t>
            </a:r>
            <a:r>
              <a:rPr lang="en-US" dirty="0"/>
              <a:t>TP TC</a:t>
            </a:r>
            <a:r>
              <a:rPr lang="ru-RU" dirty="0"/>
              <a:t> 012/2011, </a:t>
            </a:r>
            <a:r>
              <a:rPr lang="en-US" dirty="0"/>
              <a:t>TP TC</a:t>
            </a:r>
            <a:r>
              <a:rPr lang="ru-RU" dirty="0"/>
              <a:t> 032/2011.</a:t>
            </a:r>
          </a:p>
          <a:p>
            <a:r>
              <a:rPr lang="ru-RU" dirty="0"/>
              <a:t>По требованию Заказчика до начала изготовления кранов будет согласована с Заказчиком программа и план проверок и инспекций производства по приложенной форме, </a:t>
            </a:r>
            <a:r>
              <a:rPr lang="en-US" dirty="0"/>
              <a:t>c</a:t>
            </a:r>
            <a:r>
              <a:rPr lang="ru-RU" dirty="0"/>
              <a:t> целью обеспечению контроля инспекцией Заказчика на особо важных этапах изготовления и сборки кранов с фиксацией результатов отчетов с приложением фотоматериалов.</a:t>
            </a:r>
          </a:p>
          <a:p>
            <a:r>
              <a:rPr lang="ru-RU" dirty="0"/>
              <a:t>Компания гарантирует обеспечение герметичности Арматуры класса  «А» с уплотнением «метал по металлу» 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82B69E2-5634-408B-85BE-C124CCE1B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24889" y="235528"/>
            <a:ext cx="4814455" cy="84512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Book Antiqua" panose="02040602050305030304" pitchFamily="18" charset="0"/>
                <a:cs typeface="Estrangelo Edessa" panose="03080600000000000000" pitchFamily="66" charset="0"/>
              </a:rPr>
              <a:t>ООО ИВС-ГРУПП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Picture 2" descr="IVS001_Logo_Mailverwendung (002)">
            <a:extLst>
              <a:ext uri="{FF2B5EF4-FFF2-40B4-BE49-F238E27FC236}">
                <a16:creationId xmlns:a16="http://schemas.microsoft.com/office/drawing/2014/main" xmlns="" id="{783E3C46-6F09-402A-9777-7A9923A1E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9" y="177196"/>
            <a:ext cx="128847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18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E0E717-E4F1-4ECF-B4F8-99DB14228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Гарантия эксплуатации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A4AC80-BABF-4314-8506-788D560E6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1828799"/>
            <a:ext cx="11158330" cy="4928840"/>
          </a:xfrm>
        </p:spPr>
        <p:txBody>
          <a:bodyPr>
            <a:normAutofit/>
          </a:bodyPr>
          <a:lstStyle/>
          <a:p>
            <a:r>
              <a:rPr lang="ru-RU" dirty="0"/>
              <a:t>Гарантия на все носимые детали, включая все уплотнительные материалы, составляет 36 месяцев с момента установки или 42 месяца с момента поставки. Настоящим подтверждаем, что клапаны выдерживают 25 лет эксплуатации, при условии, что клапаны используются в соответствии с рекомендациями, указанными в руководстве по эксплуатации клапанов, подлежат периодическому обслуживанию и работе со средними и окружающими условиями, для которых они </a:t>
            </a:r>
            <a:r>
              <a:rPr lang="ru-RU" dirty="0" smtClean="0"/>
              <a:t>предназначены.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en-US" dirty="0"/>
              <a:t> </a:t>
            </a:r>
            <a:r>
              <a:rPr lang="ru-RU" dirty="0" smtClean="0"/>
              <a:t>СПАСИБО ЗА ВНИМАНИЕ!</a:t>
            </a:r>
          </a:p>
          <a:p>
            <a:pPr marL="0" indent="0">
              <a:buNone/>
            </a:pPr>
            <a:r>
              <a:rPr lang="ru-RU" sz="2000" dirty="0" smtClean="0"/>
              <a:t>   Генеральный директор ООО «ИВС-ГРУПП»  Тимохин Алексей Сергеевич</a:t>
            </a:r>
          </a:p>
          <a:p>
            <a:pPr marL="0" indent="0">
              <a:buNone/>
            </a:pPr>
            <a:r>
              <a:rPr lang="ru-RU" sz="2000" dirty="0" smtClean="0"/>
              <a:t>    </a:t>
            </a:r>
            <a:r>
              <a:rPr lang="ru-RU" sz="2000" dirty="0" err="1" smtClean="0"/>
              <a:t>Конт.тел</a:t>
            </a:r>
            <a:r>
              <a:rPr lang="ru-RU" sz="2000" dirty="0" smtClean="0"/>
              <a:t>.</a:t>
            </a:r>
            <a:r>
              <a:rPr lang="en-US" sz="2000" dirty="0"/>
              <a:t> </a:t>
            </a:r>
            <a:r>
              <a:rPr lang="ru-RU" sz="2000" dirty="0" smtClean="0"/>
              <a:t>:+7(922) 040-05-00</a:t>
            </a:r>
          </a:p>
          <a:p>
            <a:pPr marL="0" indent="0">
              <a:buNone/>
            </a:pPr>
            <a:r>
              <a:rPr lang="ru-RU" sz="2000" dirty="0" smtClean="0"/>
              <a:t>    </a:t>
            </a:r>
            <a:r>
              <a:rPr lang="en-US" sz="2000" dirty="0" smtClean="0"/>
              <a:t>E-mail</a:t>
            </a:r>
            <a:r>
              <a:rPr lang="ru-RU" sz="2000" dirty="0" smtClean="0"/>
              <a:t>:  </a:t>
            </a:r>
            <a:r>
              <a:rPr lang="en-US" sz="2000" dirty="0" err="1" smtClean="0"/>
              <a:t>ivs_group@bk.ru</a:t>
            </a:r>
            <a:endParaRPr lang="ru-RU" sz="2000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4" name="Picture 2" descr="IVS001_Logo_Mailverwendung (002)">
            <a:extLst>
              <a:ext uri="{FF2B5EF4-FFF2-40B4-BE49-F238E27FC236}">
                <a16:creationId xmlns:a16="http://schemas.microsoft.com/office/drawing/2014/main" xmlns="" id="{2CADBAE6-AC9A-4A1C-8794-3EBE54D41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3620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14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4672" y="-146647"/>
            <a:ext cx="9601200" cy="1036850"/>
          </a:xfrm>
        </p:spPr>
        <p:txBody>
          <a:bodyPr/>
          <a:lstStyle/>
          <a:p>
            <a:r>
              <a:rPr lang="ru-RU" dirty="0">
                <a:latin typeface="Book Antiqua" panose="02040602050305030304" pitchFamily="18" charset="0"/>
                <a:cs typeface="Estrangelo Edessa" panose="03080600000000000000" pitchFamily="66" charset="0"/>
              </a:rPr>
              <a:t>                           ООО ИВС-ГРУПП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tx2"/>
              </a:solidFill>
            </a:endParaRPr>
          </a:p>
        </p:txBody>
      </p:sp>
      <p:pic>
        <p:nvPicPr>
          <p:cNvPr id="5" name="Picture 2" descr="IVS001_Logo_Mailverwendung (002)">
            <a:extLst>
              <a:ext uri="{FF2B5EF4-FFF2-40B4-BE49-F238E27FC236}">
                <a16:creationId xmlns:a16="http://schemas.microsoft.com/office/drawing/2014/main" xmlns="" id="{9C19FBB2-8CD7-4F80-B4D7-69AE4F855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875"/>
            <a:ext cx="13620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05">
            <a:extLst>
              <a:ext uri="{FF2B5EF4-FFF2-40B4-BE49-F238E27FC236}">
                <a16:creationId xmlns:a16="http://schemas.microsoft.com/office/drawing/2014/main" xmlns="" id="{76D3508E-C77B-47E5-8670-EAA5D9CBC06A}"/>
              </a:ext>
            </a:extLst>
          </p:cNvPr>
          <p:cNvSpPr/>
          <p:nvPr/>
        </p:nvSpPr>
        <p:spPr>
          <a:xfrm>
            <a:off x="6012225" y="3897333"/>
            <a:ext cx="1093627" cy="26726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Итоговая</a:t>
            </a:r>
            <a:r>
              <a:rPr lang="ru-RU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ru-RU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B12B3D9-B65C-4430-AB6F-30D340F34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37" y="1627909"/>
            <a:ext cx="7204363" cy="480290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62954BB-51ED-46E1-9DCD-7DBB1D96CC9A}"/>
              </a:ext>
            </a:extLst>
          </p:cNvPr>
          <p:cNvSpPr/>
          <p:nvPr/>
        </p:nvSpPr>
        <p:spPr>
          <a:xfrm>
            <a:off x="443344" y="1795076"/>
            <a:ext cx="412865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/>
              <a:t>Компания </a:t>
            </a:r>
            <a:r>
              <a:rPr lang="en-US" sz="1700" dirty="0"/>
              <a:t>IVS</a:t>
            </a:r>
            <a:r>
              <a:rPr lang="ru-RU" sz="1700" dirty="0"/>
              <a:t> производит арматуру для нефтегазовой и химической отраслей. Специфика работы компании, отличающая ее от других компаний, работающих на данном рынке, заключается в способности </a:t>
            </a:r>
            <a:r>
              <a:rPr lang="en-US" sz="1700" dirty="0"/>
              <a:t>IVS</a:t>
            </a:r>
            <a:r>
              <a:rPr lang="ru-RU" sz="1700" dirty="0"/>
              <a:t> поставлять арматуру под самый срочный и нестандартный заказ в самые минимальные сроки.</a:t>
            </a:r>
            <a:br>
              <a:rPr lang="ru-RU" sz="1700" dirty="0"/>
            </a:br>
            <a:r>
              <a:rPr lang="en-US" sz="1700" b="1" dirty="0"/>
              <a:t>IVS</a:t>
            </a:r>
            <a:r>
              <a:rPr lang="ru-RU" sz="1700" dirty="0"/>
              <a:t> имеет уникальную возможность комбинировать быстрое проектирование арматуры по индивидуальному заказу с новейшими производственными технологиями. Проектирование, производство, тестирование и доставка осуществляется в зависимости от пожеланий заказчика</a:t>
            </a:r>
          </a:p>
        </p:txBody>
      </p:sp>
    </p:spTree>
    <p:extLst>
      <p:ext uri="{BB962C8B-B14F-4D97-AF65-F5344CB8AC3E}">
        <p14:creationId xmlns:p14="http://schemas.microsoft.com/office/powerpoint/2010/main" val="40620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19929D-8D7F-4788-A00A-31C910BE6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365971"/>
            <a:ext cx="9601200" cy="1036850"/>
          </a:xfrm>
        </p:spPr>
        <p:txBody>
          <a:bodyPr/>
          <a:lstStyle/>
          <a:p>
            <a:r>
              <a:rPr lang="ru-RU" dirty="0">
                <a:latin typeface="Book Antiqua" panose="02040602050305030304" pitchFamily="18" charset="0"/>
                <a:cs typeface="Estrangelo Edessa" panose="03080600000000000000" pitchFamily="66" charset="0"/>
              </a:rPr>
              <a:t>                             ООО ИВС-ГРУПП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E2A58773-B925-4F45-B620-02072EDE3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24001"/>
            <a:ext cx="5791200" cy="4343400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C5D21D9-7FE2-4888-AD3E-69ACFEEA2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556328"/>
            <a:ext cx="3255818" cy="2170545"/>
          </a:xfrm>
          <a:prstGeom prst="rect">
            <a:avLst/>
          </a:prstGeom>
        </p:spPr>
      </p:pic>
      <p:pic>
        <p:nvPicPr>
          <p:cNvPr id="7" name="Объект 5">
            <a:extLst>
              <a:ext uri="{FF2B5EF4-FFF2-40B4-BE49-F238E27FC236}">
                <a16:creationId xmlns:a16="http://schemas.microsoft.com/office/drawing/2014/main" xmlns="" id="{14EF6D57-9F07-42EC-AC73-2CF3B6A6C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488461"/>
            <a:ext cx="5791200" cy="43434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7B07EE9-5220-4C74-8A84-E0E61E6D19CB}"/>
              </a:ext>
            </a:extLst>
          </p:cNvPr>
          <p:cNvSpPr/>
          <p:nvPr/>
        </p:nvSpPr>
        <p:spPr>
          <a:xfrm>
            <a:off x="0" y="4953492"/>
            <a:ext cx="609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Вся  арматура  оснащена уплотнением  металл-металл. Система уплотнений  разработана  и изготовлена компанией </a:t>
            </a:r>
            <a:r>
              <a:rPr lang="en-US" dirty="0"/>
              <a:t>KVT </a:t>
            </a:r>
            <a:r>
              <a:rPr lang="ru-RU" dirty="0" err="1"/>
              <a:t>Kurlbaum</a:t>
            </a:r>
            <a:r>
              <a:rPr lang="ru-RU" dirty="0"/>
              <a:t> AG в Германии, которая гарантирует  класс “А” герметичности в соотв. EN 14141 на всех предложенных типах давления. </a:t>
            </a:r>
          </a:p>
        </p:txBody>
      </p:sp>
      <p:pic>
        <p:nvPicPr>
          <p:cNvPr id="12" name="Picture 2" descr="IVS001_Logo_Mailverwendung (002)">
            <a:extLst>
              <a:ext uri="{FF2B5EF4-FFF2-40B4-BE49-F238E27FC236}">
                <a16:creationId xmlns:a16="http://schemas.microsoft.com/office/drawing/2014/main" xmlns="" id="{5B06743A-45DA-49A2-ACFA-718575AD5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9" y="177196"/>
            <a:ext cx="128847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A9CA55B-CE81-42BD-8304-C932693E5A9E}"/>
              </a:ext>
            </a:extLst>
          </p:cNvPr>
          <p:cNvSpPr/>
          <p:nvPr/>
        </p:nvSpPr>
        <p:spPr>
          <a:xfrm>
            <a:off x="180109" y="158188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C3DA919-A927-4245-92E9-B5B0B7E54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8164" y="1591539"/>
            <a:ext cx="2847109" cy="2135332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55BDE95-AE61-42F5-825C-DF2AEF04788B}"/>
              </a:ext>
            </a:extLst>
          </p:cNvPr>
          <p:cNvSpPr/>
          <p:nvPr/>
        </p:nvSpPr>
        <p:spPr>
          <a:xfrm>
            <a:off x="3685308" y="3715528"/>
            <a:ext cx="31172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7F7F7F"/>
                </a:solidFill>
                <a:latin typeface="Arial" panose="020B0604020202020204" pitchFamily="34" charset="0"/>
              </a:rPr>
              <a:t>Размеры дюйм (</a:t>
            </a:r>
            <a:r>
              <a:rPr lang="en-US" sz="1200" dirty="0">
                <a:solidFill>
                  <a:srgbClr val="7F7F7F"/>
                </a:solidFill>
                <a:latin typeface="Arial" panose="020B0604020202020204" pitchFamily="34" charset="0"/>
              </a:rPr>
              <a:t>DN) 1/2 "- 12" 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>
                <a:solidFill>
                  <a:srgbClr val="7F7F7F"/>
                </a:solidFill>
                <a:latin typeface="Arial" panose="020B0604020202020204" pitchFamily="34" charset="0"/>
              </a:rPr>
              <a:t>Класс </a:t>
            </a:r>
            <a:r>
              <a:rPr lang="en-US" sz="1200" dirty="0">
                <a:solidFill>
                  <a:srgbClr val="7F7F7F"/>
                </a:solidFill>
                <a:latin typeface="Arial" panose="020B0604020202020204" pitchFamily="34" charset="0"/>
              </a:rPr>
              <a:t>ANSI (LBS) 150 - 4500 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olidFill>
                  <a:srgbClr val="7F7F7F"/>
                </a:solidFill>
                <a:latin typeface="Arial" panose="020B0604020202020204" pitchFamily="34" charset="0"/>
              </a:rPr>
              <a:t>DIN (PN) 10 - 400 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olidFill>
                  <a:srgbClr val="7F7F7F"/>
                </a:solidFill>
                <a:latin typeface="Arial" panose="020B0604020202020204" pitchFamily="34" charset="0"/>
              </a:rPr>
              <a:t>API 6A. 5000 / 10.000 PSI</a:t>
            </a:r>
            <a:endParaRPr lang="ru-RU" sz="12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658D9FF-FB3B-4D81-8491-7A67119D1DB1}"/>
              </a:ext>
            </a:extLst>
          </p:cNvPr>
          <p:cNvSpPr/>
          <p:nvPr/>
        </p:nvSpPr>
        <p:spPr>
          <a:xfrm>
            <a:off x="0" y="3687910"/>
            <a:ext cx="36298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7F7F7F"/>
                </a:solidFill>
                <a:latin typeface="Arial" panose="020B0604020202020204" pitchFamily="34" charset="0"/>
              </a:rPr>
              <a:t>Размеры дюйм (DN) 1/2 "(15) - 24" (450) 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>
                <a:solidFill>
                  <a:srgbClr val="7F7F7F"/>
                </a:solidFill>
                <a:latin typeface="Arial" panose="020B0604020202020204" pitchFamily="34" charset="0"/>
              </a:rPr>
              <a:t>Класс ANSI (LBS) 150 - 4500 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>
                <a:solidFill>
                  <a:srgbClr val="7F7F7F"/>
                </a:solidFill>
                <a:latin typeface="Arial" panose="020B0604020202020204" pitchFamily="34" charset="0"/>
              </a:rPr>
              <a:t>Рейтинг API (PSI) 3000 - 15 000 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>
                <a:solidFill>
                  <a:srgbClr val="7F7F7F"/>
                </a:solidFill>
                <a:latin typeface="Arial" panose="020B0604020202020204" pitchFamily="34" charset="0"/>
              </a:rPr>
              <a:t>DIN (PN) 10 - 400 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>
                <a:solidFill>
                  <a:srgbClr val="7F7F7F"/>
                </a:solidFill>
                <a:latin typeface="Arial" panose="020B0604020202020204" pitchFamily="34" charset="0"/>
              </a:rPr>
              <a:t>Температура от -196 ° C до +850 ° С</a:t>
            </a:r>
            <a:endParaRPr lang="ru-RU" sz="12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4DF3B871-76EA-466D-9941-3692CAC43BE0}"/>
              </a:ext>
            </a:extLst>
          </p:cNvPr>
          <p:cNvSpPr/>
          <p:nvPr/>
        </p:nvSpPr>
        <p:spPr>
          <a:xfrm>
            <a:off x="7024255" y="60158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Основатель компании </a:t>
            </a:r>
            <a:r>
              <a:rPr lang="en-US" dirty="0"/>
              <a:t>KVT</a:t>
            </a:r>
            <a:r>
              <a:rPr lang="ru-RU" dirty="0"/>
              <a:t> </a:t>
            </a:r>
            <a:r>
              <a:rPr lang="ru-RU" dirty="0" err="1"/>
              <a:t>Kurlbaum</a:t>
            </a:r>
            <a:r>
              <a:rPr lang="ru-RU" dirty="0"/>
              <a:t> AG </a:t>
            </a:r>
          </a:p>
        </p:txBody>
      </p:sp>
    </p:spTree>
    <p:extLst>
      <p:ext uri="{BB962C8B-B14F-4D97-AF65-F5344CB8AC3E}">
        <p14:creationId xmlns:p14="http://schemas.microsoft.com/office/powerpoint/2010/main" val="39767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496" y="1804143"/>
            <a:ext cx="4829176" cy="302886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4993">
            <a:off x="7728163" y="2990292"/>
            <a:ext cx="4272857" cy="338430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6892">
            <a:off x="-89203" y="3859390"/>
            <a:ext cx="3999876" cy="2560849"/>
          </a:xfrm>
          <a:prstGeom prst="rect">
            <a:avLst/>
          </a:prstGeom>
        </p:spPr>
      </p:pic>
      <p:pic>
        <p:nvPicPr>
          <p:cNvPr id="7" name="Picture 2" descr="IVS001_Logo_Mailverwendung (002)">
            <a:extLst>
              <a:ext uri="{FF2B5EF4-FFF2-40B4-BE49-F238E27FC236}">
                <a16:creationId xmlns:a16="http://schemas.microsoft.com/office/drawing/2014/main" xmlns="" id="{E31941F4-0C50-4D67-9A86-74D094548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2" y="158660"/>
            <a:ext cx="13620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EC2A9F5-7C31-4655-98C5-23E97B22E31F}"/>
              </a:ext>
            </a:extLst>
          </p:cNvPr>
          <p:cNvSpPr/>
          <p:nvPr/>
        </p:nvSpPr>
        <p:spPr>
          <a:xfrm>
            <a:off x="3332812" y="872301"/>
            <a:ext cx="73251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Проектирование арматуры по индивидуальному заказу 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84672D14-594E-495A-9097-00E040949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52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52A036-50DA-442C-87BA-2132852E3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Модульная конструкция </a:t>
            </a:r>
          </a:p>
        </p:txBody>
      </p:sp>
      <p:graphicFrame>
        <p:nvGraphicFramePr>
          <p:cNvPr id="3" name="Object 8">
            <a:extLst>
              <a:ext uri="{FF2B5EF4-FFF2-40B4-BE49-F238E27FC236}">
                <a16:creationId xmlns:a16="http://schemas.microsoft.com/office/drawing/2014/main" xmlns="" id="{EF4FED06-0F57-49C0-BAD4-87ED843233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264165"/>
              </p:ext>
            </p:extLst>
          </p:nvPr>
        </p:nvGraphicFramePr>
        <p:xfrm>
          <a:off x="306752" y="2032911"/>
          <a:ext cx="7127875" cy="503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Acrobat Document" r:id="rId3" imgW="8660520" imgH="6120000" progId="AcroExch.Document.11">
                  <p:embed/>
                </p:oleObj>
              </mc:Choice>
              <mc:Fallback>
                <p:oleObj name="Acrobat Document" r:id="rId3" imgW="8660520" imgH="6120000" progId="AcroExch.Document.11">
                  <p:embed/>
                  <p:pic>
                    <p:nvPicPr>
                      <p:cNvPr id="40968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752" y="2032911"/>
                        <a:ext cx="7127875" cy="503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Obraz 7">
            <a:extLst>
              <a:ext uri="{FF2B5EF4-FFF2-40B4-BE49-F238E27FC236}">
                <a16:creationId xmlns:a16="http://schemas.microsoft.com/office/drawing/2014/main" xmlns="" id="{E2094EDE-9CD6-4313-A3AA-E6EEBBA55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9501" y="4316032"/>
            <a:ext cx="4725762" cy="22721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8E5AEEE-4AEF-4B17-B444-95E18F29F1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4728" y="1285099"/>
            <a:ext cx="3344980" cy="3039454"/>
          </a:xfrm>
          <a:prstGeom prst="rect">
            <a:avLst/>
          </a:prstGeom>
        </p:spPr>
      </p:pic>
      <p:pic>
        <p:nvPicPr>
          <p:cNvPr id="6" name="Picture 2" descr="IVS001_Logo_Mailverwendung (002)">
            <a:extLst>
              <a:ext uri="{FF2B5EF4-FFF2-40B4-BE49-F238E27FC236}">
                <a16:creationId xmlns:a16="http://schemas.microsoft.com/office/drawing/2014/main" xmlns="" id="{B0CC73BF-B60F-40FA-B942-31E8BA9FB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3620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11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2B55B3-3D01-4DC9-AE00-CA1A064BD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Перечень выпускаемой продукции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370D783-C2E5-4057-BA67-32A3DA900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16" y="1663692"/>
            <a:ext cx="11362545" cy="5314230"/>
          </a:xfrm>
          <a:prstGeom prst="rect">
            <a:avLst/>
          </a:prstGeom>
        </p:spPr>
      </p:pic>
      <p:pic>
        <p:nvPicPr>
          <p:cNvPr id="4" name="Picture 2" descr="IVS001_Logo_Mailverwendung (002)">
            <a:extLst>
              <a:ext uri="{FF2B5EF4-FFF2-40B4-BE49-F238E27FC236}">
                <a16:creationId xmlns:a16="http://schemas.microsoft.com/office/drawing/2014/main" xmlns="" id="{EFCE56C5-554F-4C93-BA63-27BB45E98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02" y="233610"/>
            <a:ext cx="13620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0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4821D3-8F95-4792-B96B-54D54E83A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Способы   покрытий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36E5940-C8D7-4B3B-87C6-9ABE9FB66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3346"/>
            <a:ext cx="12192000" cy="3231307"/>
          </a:xfrm>
          <a:prstGeom prst="rect">
            <a:avLst/>
          </a:prstGeom>
        </p:spPr>
      </p:pic>
      <p:pic>
        <p:nvPicPr>
          <p:cNvPr id="6" name="Bildplatzhalter 10">
            <a:extLst>
              <a:ext uri="{FF2B5EF4-FFF2-40B4-BE49-F238E27FC236}">
                <a16:creationId xmlns:a16="http://schemas.microsoft.com/office/drawing/2014/main" xmlns="" id="{196A3C33-3525-4421-A4DD-B42E1CDED8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4" r="12474"/>
          <a:stretch>
            <a:fillRect/>
          </a:stretch>
        </p:blipFill>
        <p:spPr>
          <a:xfrm>
            <a:off x="220631" y="1986246"/>
            <a:ext cx="2209129" cy="1962299"/>
          </a:xfrm>
          <a:prstGeom prst="rect">
            <a:avLst/>
          </a:prstGeom>
        </p:spPr>
      </p:pic>
      <p:pic>
        <p:nvPicPr>
          <p:cNvPr id="7" name="Bildplatzhalter 11">
            <a:extLst>
              <a:ext uri="{FF2B5EF4-FFF2-40B4-BE49-F238E27FC236}">
                <a16:creationId xmlns:a16="http://schemas.microsoft.com/office/drawing/2014/main" xmlns="" id="{329CF6A7-98ED-4C9B-ACFB-9A62DB3AE0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r="12614"/>
          <a:stretch>
            <a:fillRect/>
          </a:stretch>
        </p:blipFill>
        <p:spPr>
          <a:xfrm>
            <a:off x="2435418" y="1967083"/>
            <a:ext cx="2293093" cy="2036882"/>
          </a:xfrm>
          <a:prstGeom prst="rect">
            <a:avLst/>
          </a:prstGeom>
        </p:spPr>
      </p:pic>
      <p:pic>
        <p:nvPicPr>
          <p:cNvPr id="8" name="Bildplatzhalter 14">
            <a:extLst>
              <a:ext uri="{FF2B5EF4-FFF2-40B4-BE49-F238E27FC236}">
                <a16:creationId xmlns:a16="http://schemas.microsoft.com/office/drawing/2014/main" xmlns="" id="{3778F17F-030F-4265-9AD9-99B10EC67A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4" r="12474"/>
          <a:stretch>
            <a:fillRect/>
          </a:stretch>
        </p:blipFill>
        <p:spPr>
          <a:xfrm>
            <a:off x="4719074" y="1956891"/>
            <a:ext cx="2305182" cy="2047620"/>
          </a:xfrm>
          <a:prstGeom prst="rect">
            <a:avLst/>
          </a:prstGeom>
        </p:spPr>
      </p:pic>
      <p:pic>
        <p:nvPicPr>
          <p:cNvPr id="9" name="Bildplatzhalter 15">
            <a:extLst>
              <a:ext uri="{FF2B5EF4-FFF2-40B4-BE49-F238E27FC236}">
                <a16:creationId xmlns:a16="http://schemas.microsoft.com/office/drawing/2014/main" xmlns="" id="{AC963772-1733-4591-A44B-B80971B257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9" r="9419"/>
          <a:stretch>
            <a:fillRect/>
          </a:stretch>
        </p:blipFill>
        <p:spPr>
          <a:xfrm>
            <a:off x="7027456" y="1939371"/>
            <a:ext cx="2324290" cy="2064593"/>
          </a:xfrm>
          <a:prstGeom prst="rect">
            <a:avLst/>
          </a:prstGeom>
        </p:spPr>
      </p:pic>
      <p:pic>
        <p:nvPicPr>
          <p:cNvPr id="11" name="Grafik 6">
            <a:extLst>
              <a:ext uri="{FF2B5EF4-FFF2-40B4-BE49-F238E27FC236}">
                <a16:creationId xmlns:a16="http://schemas.microsoft.com/office/drawing/2014/main" xmlns="" id="{F5370FA5-C6B8-42D4-9D64-5DE4286BE4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778" y="1935446"/>
            <a:ext cx="2307591" cy="2096226"/>
          </a:xfrm>
          <a:prstGeom prst="rect">
            <a:avLst/>
          </a:prstGeom>
        </p:spPr>
      </p:pic>
      <p:sp>
        <p:nvSpPr>
          <p:cNvPr id="12" name="Textfeld 3">
            <a:extLst>
              <a:ext uri="{FF2B5EF4-FFF2-40B4-BE49-F238E27FC236}">
                <a16:creationId xmlns:a16="http://schemas.microsoft.com/office/drawing/2014/main" xmlns="" id="{3AAE5AE9-3FCD-40FE-B800-EF0FF59C1A3D}"/>
              </a:ext>
            </a:extLst>
          </p:cNvPr>
          <p:cNvSpPr txBox="1"/>
          <p:nvPr/>
        </p:nvSpPr>
        <p:spPr>
          <a:xfrm>
            <a:off x="-304799" y="395893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latin typeface="Univers Condensed" panose="020B0606020202060204" pitchFamily="34" charset="0"/>
              </a:rPr>
              <a:t>HVOF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D3928926-E37D-4DDC-AC4D-668FC3780504}"/>
              </a:ext>
            </a:extLst>
          </p:cNvPr>
          <p:cNvSpPr txBox="1"/>
          <p:nvPr/>
        </p:nvSpPr>
        <p:spPr>
          <a:xfrm>
            <a:off x="2130619" y="3917403"/>
            <a:ext cx="2836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latin typeface="Univers Condensed" panose="020B0606020202060204" pitchFamily="34" charset="0"/>
              </a:rPr>
              <a:t>Spray &amp; </a:t>
            </a:r>
            <a:r>
              <a:rPr lang="de-DE" sz="4000" b="1" dirty="0" err="1">
                <a:latin typeface="Univers Condensed" panose="020B0606020202060204" pitchFamily="34" charset="0"/>
              </a:rPr>
              <a:t>Fuse</a:t>
            </a:r>
            <a:endParaRPr lang="de-DE" sz="4000" b="1" dirty="0">
              <a:latin typeface="Univers Condensed" panose="020B060602020206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A31921E5-1D4F-438C-9AC8-D03C8BB0D48D}"/>
              </a:ext>
            </a:extLst>
          </p:cNvPr>
          <p:cNvSpPr txBox="1"/>
          <p:nvPr/>
        </p:nvSpPr>
        <p:spPr>
          <a:xfrm>
            <a:off x="4137180" y="4027416"/>
            <a:ext cx="2877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latin typeface="Univers Condensed" panose="020B0606020202060204" pitchFamily="34" charset="0"/>
              </a:rPr>
              <a:t>Laser</a:t>
            </a:r>
          </a:p>
        </p:txBody>
      </p:sp>
      <p:sp>
        <p:nvSpPr>
          <p:cNvPr id="15" name="Textfeld 16">
            <a:extLst>
              <a:ext uri="{FF2B5EF4-FFF2-40B4-BE49-F238E27FC236}">
                <a16:creationId xmlns:a16="http://schemas.microsoft.com/office/drawing/2014/main" xmlns="" id="{7F4D8E2D-56F5-4BAB-A3CB-8089A853856F}"/>
              </a:ext>
            </a:extLst>
          </p:cNvPr>
          <p:cNvSpPr txBox="1"/>
          <p:nvPr/>
        </p:nvSpPr>
        <p:spPr>
          <a:xfrm>
            <a:off x="6557957" y="4013562"/>
            <a:ext cx="2796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latin typeface="Univers Condensed" panose="020B0606020202060204" pitchFamily="34" charset="0"/>
              </a:rPr>
              <a:t>PTA</a:t>
            </a:r>
          </a:p>
        </p:txBody>
      </p:sp>
      <p:sp>
        <p:nvSpPr>
          <p:cNvPr id="16" name="Textfeld 17">
            <a:extLst>
              <a:ext uri="{FF2B5EF4-FFF2-40B4-BE49-F238E27FC236}">
                <a16:creationId xmlns:a16="http://schemas.microsoft.com/office/drawing/2014/main" xmlns="" id="{91DFB34F-9F59-49E6-9C1D-720C3F39DA9A}"/>
              </a:ext>
            </a:extLst>
          </p:cNvPr>
          <p:cNvSpPr txBox="1"/>
          <p:nvPr/>
        </p:nvSpPr>
        <p:spPr>
          <a:xfrm>
            <a:off x="9417904" y="4024777"/>
            <a:ext cx="277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latin typeface="Univers Condensed" panose="020B0606020202060204" pitchFamily="34" charset="0"/>
              </a:rPr>
              <a:t>Plasma</a:t>
            </a:r>
          </a:p>
        </p:txBody>
      </p:sp>
      <p:pic>
        <p:nvPicPr>
          <p:cNvPr id="17" name="Picture 2" descr="IVS001_Logo_Mailverwendung (002)">
            <a:extLst>
              <a:ext uri="{FF2B5EF4-FFF2-40B4-BE49-F238E27FC236}">
                <a16:creationId xmlns:a16="http://schemas.microsoft.com/office/drawing/2014/main" xmlns="" id="{9C4B0741-3D58-4F28-A8D6-646301D43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1" y="203630"/>
            <a:ext cx="13620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8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A691CA-6404-411E-91EC-789E00467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Характеристики покрытий</a:t>
            </a:r>
          </a:p>
        </p:txBody>
      </p:sp>
      <p:pic>
        <p:nvPicPr>
          <p:cNvPr id="3" name="Объект 4">
            <a:extLst>
              <a:ext uri="{FF2B5EF4-FFF2-40B4-BE49-F238E27FC236}">
                <a16:creationId xmlns:a16="http://schemas.microsoft.com/office/drawing/2014/main" xmlns="" id="{5A00D9ED-BEBD-4B35-8C31-EC4426B9F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92" y="1558978"/>
            <a:ext cx="11621504" cy="5299022"/>
          </a:xfrm>
          <a:prstGeom prst="rect">
            <a:avLst/>
          </a:prstGeom>
        </p:spPr>
      </p:pic>
      <p:pic>
        <p:nvPicPr>
          <p:cNvPr id="4" name="Picture 2" descr="IVS001_Logo_Mailverwendung (002)">
            <a:extLst>
              <a:ext uri="{FF2B5EF4-FFF2-40B4-BE49-F238E27FC236}">
                <a16:creationId xmlns:a16="http://schemas.microsoft.com/office/drawing/2014/main" xmlns="" id="{E979EBAF-AB65-4B69-904F-11D4F2320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1" y="278581"/>
            <a:ext cx="13620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64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2DFD6C-F80E-4127-8E33-A6ACFDFBE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Univers Condensed" panose="020B0606020202060204" pitchFamily="34" charset="0"/>
              </a:rPr>
              <a:t>Важные критерии для изготовления „металлических уплотнительных систем</a:t>
            </a:r>
            <a:endParaRPr lang="ru-RU" dirty="0"/>
          </a:p>
        </p:txBody>
      </p:sp>
      <p:pic>
        <p:nvPicPr>
          <p:cNvPr id="3" name="Bildplatzhalter 4">
            <a:extLst>
              <a:ext uri="{FF2B5EF4-FFF2-40B4-BE49-F238E27FC236}">
                <a16:creationId xmlns:a16="http://schemas.microsoft.com/office/drawing/2014/main" xmlns="" id="{F0E50C6C-922F-438A-ABF3-417B3D59C6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" r="4343"/>
          <a:stretch>
            <a:fillRect/>
          </a:stretch>
        </p:blipFill>
        <p:spPr>
          <a:xfrm>
            <a:off x="5706482" y="1580934"/>
            <a:ext cx="3152705" cy="288613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31ADC89-D3E0-4A21-9FE1-7215399ABDBF}"/>
              </a:ext>
            </a:extLst>
          </p:cNvPr>
          <p:cNvSpPr/>
          <p:nvPr/>
        </p:nvSpPr>
        <p:spPr>
          <a:xfrm>
            <a:off x="789709" y="237172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- Округлость поверхности</a:t>
            </a:r>
          </a:p>
          <a:p>
            <a:r>
              <a:rPr lang="ru-RU" dirty="0"/>
              <a:t>- Неровность поверхности</a:t>
            </a:r>
          </a:p>
          <a:p>
            <a:r>
              <a:rPr lang="ru-RU" dirty="0"/>
              <a:t>- Выбор сочетаемости материала</a:t>
            </a:r>
          </a:p>
          <a:p>
            <a:r>
              <a:rPr lang="ru-RU" dirty="0"/>
              <a:t>- Система упругости</a:t>
            </a:r>
          </a:p>
          <a:p>
            <a:r>
              <a:rPr lang="ru-RU" dirty="0"/>
              <a:t>- Гидравлический коэффициент нагрузки</a:t>
            </a:r>
          </a:p>
          <a:p>
            <a:r>
              <a:rPr lang="ru-RU" dirty="0"/>
              <a:t>- Момент затяжки</a:t>
            </a:r>
          </a:p>
        </p:txBody>
      </p:sp>
      <p:pic>
        <p:nvPicPr>
          <p:cNvPr id="5" name="Picture 11" descr="kugel">
            <a:extLst>
              <a:ext uri="{FF2B5EF4-FFF2-40B4-BE49-F238E27FC236}">
                <a16:creationId xmlns:a16="http://schemas.microsoft.com/office/drawing/2014/main" xmlns="" id="{3BEDE72F-9179-4DF2-9B97-E90B726F4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187" y="1567743"/>
            <a:ext cx="3332813" cy="289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 2" descr="Kugel Zapfengelagert.tif">
            <a:extLst>
              <a:ext uri="{FF2B5EF4-FFF2-40B4-BE49-F238E27FC236}">
                <a16:creationId xmlns:a16="http://schemas.microsoft.com/office/drawing/2014/main" xmlns="" id="{8AE76B61-810C-4D47-BD15-818F3EFF47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474" y="4473686"/>
            <a:ext cx="3122733" cy="23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0AF16B-4842-45C8-B441-84431086D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4158" y="4514480"/>
            <a:ext cx="3287841" cy="237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Direction_16x9_TP103431346" id="{0BCCA30C-BF7A-4F20-B249-22DE16E2D95A}" vid="{3F7668AB-9866-49E4-9597-5AF9C285C5AD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D23229-ACB3-4158-AD37-197CF91833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voor de richting van uw bedrijf (breedbeeld)</Template>
  <TotalTime>0</TotalTime>
  <Words>371</Words>
  <Application>Microsoft Macintosh PowerPoint</Application>
  <PresentationFormat>Широкоэкранный</PresentationFormat>
  <Paragraphs>40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Book Antiqua</vt:lpstr>
      <vt:lpstr>Calibri</vt:lpstr>
      <vt:lpstr>Estrangelo Edessa</vt:lpstr>
      <vt:lpstr>Univers Condensed</vt:lpstr>
      <vt:lpstr>Arial</vt:lpstr>
      <vt:lpstr>Sales Direction 16X9</vt:lpstr>
      <vt:lpstr>Acrobat Document</vt:lpstr>
      <vt:lpstr>ООО ИВС-ГРУПП</vt:lpstr>
      <vt:lpstr>                           ООО ИВС-ГРУПП</vt:lpstr>
      <vt:lpstr>                             ООО ИВС-ГРУПП </vt:lpstr>
      <vt:lpstr>Презентация PowerPoint</vt:lpstr>
      <vt:lpstr>Модульная конструкция </vt:lpstr>
      <vt:lpstr>      Перечень выпускаемой продукции</vt:lpstr>
      <vt:lpstr>Способы   покрытий </vt:lpstr>
      <vt:lpstr>Характеристики покрытий</vt:lpstr>
      <vt:lpstr>Важные критерии для изготовления „металлических уплотнительных систем</vt:lpstr>
      <vt:lpstr> </vt:lpstr>
      <vt:lpstr>Гарантия эксплуатации 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2016-02-18T12:29:03Z</dcterms:created>
  <dcterms:modified xsi:type="dcterms:W3CDTF">2018-05-24T08:20:53Z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